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8" r:id="rId3"/>
    <p:sldId id="259" r:id="rId4"/>
    <p:sldId id="260" r:id="rId5"/>
    <p:sldId id="261" r:id="rId6"/>
    <p:sldId id="272" r:id="rId7"/>
    <p:sldId id="262" r:id="rId8"/>
    <p:sldId id="263" r:id="rId9"/>
    <p:sldId id="264" r:id="rId10"/>
    <p:sldId id="270" r:id="rId11"/>
    <p:sldId id="271" r:id="rId12"/>
    <p:sldId id="265" r:id="rId13"/>
    <p:sldId id="266" r:id="rId14"/>
    <p:sldId id="273" r:id="rId15"/>
    <p:sldId id="267" r:id="rId16"/>
    <p:sldId id="268" r:id="rId17"/>
    <p:sldId id="257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6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65" autoAdjust="0"/>
    <p:restoredTop sz="98314" autoAdjust="0"/>
  </p:normalViewPr>
  <p:slideViewPr>
    <p:cSldViewPr snapToGrid="0" snapToObjects="1">
      <p:cViewPr varScale="1">
        <p:scale>
          <a:sx n="94" d="100"/>
          <a:sy n="94" d="100"/>
        </p:scale>
        <p:origin x="155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407DF-9046-B947-A77D-0AB63CAFC3DB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B97D7-9BB7-2D42-93CE-D7C79D7F3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49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7A3D32FD-EBA3-4245-9229-689906D0FEE7}" type="slidenum">
              <a:rPr lang="en-US" sz="1200">
                <a:solidFill>
                  <a:schemeClr val="tx1"/>
                </a:solidFill>
              </a:rPr>
              <a:pPr eaLnBrk="1" hangingPunct="1"/>
              <a:t>26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095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2CD6C-6F82-5D4B-8A84-CF166E349019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F57F-4D20-4849-877F-87182ADBF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15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igh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024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2CD6C-6F82-5D4B-8A84-CF166E349019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F57F-4D20-4849-877F-87182ADBF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53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2CD6C-6F82-5D4B-8A84-CF166E349019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F57F-4D20-4849-877F-87182ADBF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2CD6C-6F82-5D4B-8A84-CF166E349019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F57F-4D20-4849-877F-87182ADBF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37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2CD6C-6F82-5D4B-8A84-CF166E349019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F57F-4D20-4849-877F-87182ADBF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72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2CD6C-6F82-5D4B-8A84-CF166E349019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F57F-4D20-4849-877F-87182ADBF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99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610AF-C20C-4E41-8441-123C9F75F55A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5B08-0F37-450F-AF48-64C5F48391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3"/>
          </p:nvPr>
        </p:nvSpPr>
        <p:spPr>
          <a:xfrm>
            <a:off x="457200" y="1752600"/>
            <a:ext cx="8229600" cy="464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41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1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2246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58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8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up Wo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5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096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up Work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58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75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i="0" cap="all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2CD6C-6F82-5D4B-8A84-CF166E349019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F57F-4D20-4849-877F-87182ADBF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26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2CD6C-6F82-5D4B-8A84-CF166E349019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F57F-4D20-4849-877F-87182ADBF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45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2CD6C-6F82-5D4B-8A84-CF166E349019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F57F-4D20-4849-877F-87182ADBF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1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78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2CD6C-6F82-5D4B-8A84-CF166E349019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7F57F-4D20-4849-877F-87182ADBF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71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63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4" r:id="rId1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mbria"/>
          <a:ea typeface="+mj-ea"/>
          <a:cs typeface="Cambr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mbria"/>
          <a:ea typeface="+mn-ea"/>
          <a:cs typeface="Cambri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mbria"/>
          <a:ea typeface="+mn-ea"/>
          <a:cs typeface="Cambri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mbria"/>
          <a:ea typeface="+mn-ea"/>
          <a:cs typeface="Cambr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mbria"/>
          <a:ea typeface="+mn-ea"/>
          <a:cs typeface="Cambr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mbria"/>
          <a:ea typeface="+mn-ea"/>
          <a:cs typeface="Cambr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I210 Information Infrastructure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1238227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- Formatting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700" dirty="0"/>
              <a:t>Let’s say we want to print out a date as </a:t>
            </a:r>
            <a:r>
              <a:rPr lang="en-US" sz="3700" i="1" dirty="0"/>
              <a:t>Month Day, Year:</a:t>
            </a:r>
          </a:p>
          <a:p>
            <a:pPr marL="0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sz="3600" dirty="0">
                <a:latin typeface="Calibri"/>
                <a:cs typeface="Calibri"/>
              </a:rPr>
              <a:t>month = "May"</a:t>
            </a:r>
          </a:p>
          <a:p>
            <a:pPr marL="400050" lvl="1" indent="0">
              <a:buNone/>
            </a:pPr>
            <a:r>
              <a:rPr lang="en-US" sz="3600" dirty="0">
                <a:latin typeface="Calibri"/>
                <a:cs typeface="Calibri"/>
              </a:rPr>
              <a:t>day = 23</a:t>
            </a:r>
          </a:p>
          <a:p>
            <a:pPr marL="400050" lvl="1" indent="0">
              <a:buNone/>
            </a:pPr>
            <a:r>
              <a:rPr lang="en-US" sz="3600" dirty="0">
                <a:latin typeface="Calibri"/>
                <a:cs typeface="Calibri"/>
              </a:rPr>
              <a:t>year = 2016</a:t>
            </a:r>
          </a:p>
          <a:p>
            <a:pPr marL="400050" lvl="1" indent="0">
              <a:buNone/>
            </a:pPr>
            <a:endParaRPr lang="en-US" sz="3600" b="1" dirty="0">
              <a:latin typeface="Calibri"/>
              <a:cs typeface="Calibri"/>
            </a:endParaRPr>
          </a:p>
          <a:p>
            <a:pPr marL="400050" lvl="1" indent="0">
              <a:buNone/>
            </a:pPr>
            <a:r>
              <a:rPr lang="en-US" sz="3600" b="1" dirty="0">
                <a:latin typeface="Calibri"/>
                <a:cs typeface="Calibri"/>
              </a:rPr>
              <a:t>output = "{0} {1}, {2}"</a:t>
            </a:r>
          </a:p>
          <a:p>
            <a:pPr marL="400050" lvl="1" indent="0">
              <a:buNone/>
            </a:pPr>
            <a:r>
              <a:rPr lang="en-US" sz="3600" b="1" dirty="0">
                <a:latin typeface="Calibri"/>
                <a:cs typeface="Calibri"/>
              </a:rPr>
              <a:t>print(</a:t>
            </a:r>
            <a:r>
              <a:rPr lang="en-US" sz="3600" b="1" dirty="0" err="1">
                <a:latin typeface="Calibri"/>
                <a:cs typeface="Calibri"/>
              </a:rPr>
              <a:t>output.format</a:t>
            </a:r>
            <a:r>
              <a:rPr lang="en-US" sz="3600" b="1" dirty="0">
                <a:latin typeface="Calibri"/>
                <a:cs typeface="Calibri"/>
              </a:rPr>
              <a:t>(month, day, year))</a:t>
            </a:r>
          </a:p>
          <a:p>
            <a:pPr marL="400050" lvl="1" indent="0">
              <a:buNone/>
            </a:pPr>
            <a:endParaRPr lang="en-US" sz="3600" dirty="0">
              <a:latin typeface="Calibri"/>
              <a:cs typeface="Calibri"/>
            </a:endParaRPr>
          </a:p>
          <a:p>
            <a:pPr marL="400050" lvl="1" indent="0">
              <a:buNone/>
            </a:pPr>
            <a:r>
              <a:rPr lang="en-US" sz="3600" i="1" dirty="0">
                <a:solidFill>
                  <a:schemeClr val="accent5"/>
                </a:solidFill>
                <a:latin typeface="Calibri"/>
                <a:cs typeface="Calibri"/>
              </a:rPr>
              <a:t>&gt;&gt; May 23, 2016</a:t>
            </a:r>
          </a:p>
          <a:p>
            <a:pPr marL="0" indent="0">
              <a:buNone/>
            </a:pPr>
            <a:endParaRPr lang="en-US" sz="3700" dirty="0"/>
          </a:p>
          <a:p>
            <a:pPr>
              <a:buFont typeface="Wingdings" charset="0"/>
              <a:buChar char="à"/>
            </a:pPr>
            <a:r>
              <a:rPr lang="en-US" sz="3700" i="1" dirty="0"/>
              <a:t>Notice that </a:t>
            </a:r>
            <a:r>
              <a:rPr lang="en-US" sz="3700" b="1" i="1" dirty="0">
                <a:solidFill>
                  <a:srgbClr val="FF0000"/>
                </a:solidFill>
              </a:rPr>
              <a:t>.format </a:t>
            </a:r>
            <a:r>
              <a:rPr lang="en-US" sz="3700" i="1" dirty="0"/>
              <a:t>also converts the </a:t>
            </a:r>
            <a:r>
              <a:rPr lang="en-US" sz="3700" i="1" dirty="0" err="1"/>
              <a:t>ints</a:t>
            </a:r>
            <a:r>
              <a:rPr lang="en-US" sz="3700" i="1" dirty="0"/>
              <a:t> to strings. </a:t>
            </a:r>
          </a:p>
          <a:p>
            <a:pPr>
              <a:buFont typeface="Wingdings" charset="0"/>
              <a:buChar char="à"/>
            </a:pPr>
            <a:r>
              <a:rPr lang="en-US" sz="3700" i="1" dirty="0"/>
              <a:t>0, 1, 2, etc… represent index positions -- which variable passed to </a:t>
            </a:r>
            <a:r>
              <a:rPr lang="en-US" sz="3700" b="1" i="1" dirty="0"/>
              <a:t>.format() </a:t>
            </a:r>
            <a:r>
              <a:rPr lang="en-US" sz="3700" i="1" dirty="0"/>
              <a:t>should be displayed.</a:t>
            </a:r>
          </a:p>
        </p:txBody>
      </p:sp>
    </p:spTree>
    <p:extLst>
      <p:ext uri="{BB962C8B-B14F-4D97-AF65-F5344CB8AC3E}">
        <p14:creationId xmlns:p14="http://schemas.microsoft.com/office/powerpoint/2010/main" val="4058473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- Formatting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286"/>
            <a:ext cx="8229600" cy="5212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If we need to print out several dates, it's now very easy to do so by changing the variables we pass to </a:t>
            </a:r>
            <a:r>
              <a:rPr lang="en-US" sz="2800" b="1" dirty="0">
                <a:solidFill>
                  <a:srgbClr val="FF0000"/>
                </a:solidFill>
              </a:rPr>
              <a:t>.format()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14861"/>
            <a:ext cx="7839075" cy="23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993110"/>
            <a:ext cx="41433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36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Unpack the Sequence (Group 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Use </a:t>
            </a:r>
            <a:r>
              <a:rPr lang="en-US" sz="3600" i="1" dirty="0"/>
              <a:t>unpacking</a:t>
            </a:r>
            <a:r>
              <a:rPr lang="en-US" sz="3600" dirty="0"/>
              <a:t> and the </a:t>
            </a:r>
            <a:r>
              <a:rPr lang="en-US" sz="3600" b="1" dirty="0">
                <a:solidFill>
                  <a:srgbClr val="FF0000"/>
                </a:solidFill>
              </a:rPr>
              <a:t>.format() </a:t>
            </a:r>
            <a:r>
              <a:rPr lang="en-US" sz="3600" dirty="0"/>
              <a:t>method to print the data about each dinosaur in a nicely spaced table.</a:t>
            </a:r>
          </a:p>
          <a:p>
            <a:r>
              <a:rPr lang="en-US" sz="2400" dirty="0"/>
              <a:t>Note: you might have to convert the weight to a </a:t>
            </a:r>
            <a:r>
              <a:rPr lang="en-US" sz="2400" b="1" i="1" dirty="0"/>
              <a:t>string</a:t>
            </a:r>
            <a:r>
              <a:rPr lang="en-US" sz="2400" dirty="0"/>
              <a:t> to get it to play nice when printing.</a:t>
            </a:r>
            <a:br>
              <a:rPr lang="en-US" sz="2400" dirty="0">
                <a:solidFill>
                  <a:srgbClr val="0070C0"/>
                </a:solidFill>
              </a:rPr>
            </a:b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" y="4508035"/>
            <a:ext cx="8927951" cy="192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91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Unpack the Sequence (Solution)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34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25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7405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86558" y="1"/>
            <a:ext cx="4357442" cy="329379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r>
              <a:rPr lang="en-US" sz="2800" b="1" i="1" dirty="0">
                <a:solidFill>
                  <a:schemeClr val="tx1"/>
                </a:solidFill>
                <a:latin typeface="Calibri"/>
                <a:cs typeface="Calibri"/>
              </a:rPr>
              <a:t>Great work! </a:t>
            </a:r>
            <a:b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Now that you’ve helped organize the data, create a way for your team to keep track of each dinosaur’s nest and the number of fossilized eggs found.</a:t>
            </a:r>
          </a:p>
        </p:txBody>
      </p:sp>
    </p:spTree>
    <p:extLst>
      <p:ext uri="{BB962C8B-B14F-4D97-AF65-F5344CB8AC3E}">
        <p14:creationId xmlns:p14="http://schemas.microsoft.com/office/powerpoint/2010/main" val="200461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Table Print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435643" cy="508658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Use </a:t>
            </a:r>
            <a:r>
              <a:rPr lang="en-US" sz="2400" b="1" dirty="0" err="1"/>
              <a:t>table_print</a:t>
            </a:r>
            <a:r>
              <a:rPr lang="en-US" sz="2400" b="1" dirty="0"/>
              <a:t> v3 </a:t>
            </a:r>
            <a:r>
              <a:rPr lang="en-US" sz="2400" dirty="0"/>
              <a:t>to complete this problem. </a:t>
            </a:r>
            <a:br>
              <a:rPr lang="en-US" sz="2400" dirty="0"/>
            </a:br>
            <a:r>
              <a:rPr lang="en-US" sz="2400" b="1" i="1" dirty="0">
                <a:solidFill>
                  <a:srgbClr val="0070C0"/>
                </a:solidFill>
              </a:rPr>
              <a:t>The code in this function </a:t>
            </a:r>
            <a:br>
              <a:rPr lang="en-US" sz="2400" b="1" i="1" dirty="0">
                <a:solidFill>
                  <a:srgbClr val="0070C0"/>
                </a:solidFill>
              </a:rPr>
            </a:br>
            <a:r>
              <a:rPr lang="en-US" sz="2400" b="1" i="1" dirty="0">
                <a:solidFill>
                  <a:srgbClr val="0070C0"/>
                </a:solidFill>
              </a:rPr>
              <a:t>doesn’t change!!</a:t>
            </a:r>
          </a:p>
          <a:p>
            <a:endParaRPr lang="en-US" sz="2400" dirty="0"/>
          </a:p>
          <a:p>
            <a:r>
              <a:rPr lang="en-US" sz="2400" dirty="0"/>
              <a:t>Enter each dinosaur’s name (which nest found) and how many eggs, individually. Display all names and number of eggs found after each entry.</a:t>
            </a:r>
          </a:p>
          <a:p>
            <a:endParaRPr lang="en-US" sz="2400" dirty="0"/>
          </a:p>
          <a:p>
            <a:r>
              <a:rPr lang="en-US" sz="2400" dirty="0"/>
              <a:t>We’ll use the 3</a:t>
            </a:r>
            <a:r>
              <a:rPr lang="en-US" sz="2400" baseline="30000" dirty="0"/>
              <a:t>rd</a:t>
            </a:r>
            <a:r>
              <a:rPr lang="en-US" sz="2400" dirty="0"/>
              <a:t> argument (padding) to </a:t>
            </a:r>
            <a:r>
              <a:rPr lang="en-US" sz="2400" b="1" dirty="0" err="1">
                <a:solidFill>
                  <a:srgbClr val="FF0000"/>
                </a:solidFill>
              </a:rPr>
              <a:t>table_print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to automatically re-size the table as larger values are entered!</a:t>
            </a:r>
          </a:p>
          <a:p>
            <a:endParaRPr lang="en-US" sz="2400" dirty="0"/>
          </a:p>
          <a:p>
            <a:r>
              <a:rPr lang="en-US" sz="2400" dirty="0"/>
              <a:t>Remember: ‘</a:t>
            </a:r>
            <a:r>
              <a:rPr lang="en-US" sz="2400" b="1" dirty="0"/>
              <a:t>\n</a:t>
            </a:r>
            <a:r>
              <a:rPr lang="en-US" sz="2400" dirty="0"/>
              <a:t>’ = </a:t>
            </a:r>
            <a:r>
              <a:rPr lang="en-US" sz="2400" b="1" dirty="0"/>
              <a:t>new 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353" y="0"/>
            <a:ext cx="3990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6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128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Table Print 4</a:t>
            </a:r>
            <a:br>
              <a:rPr lang="en-US" dirty="0"/>
            </a:br>
            <a:r>
              <a:rPr lang="en-US" dirty="0"/>
              <a:t> (Solution)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314" y="0"/>
            <a:ext cx="6197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28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457200" y="28027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176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I210 Information Infrastructure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4236960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5111750"/>
          </a:xfrm>
        </p:spPr>
        <p:txBody>
          <a:bodyPr/>
          <a:lstStyle/>
          <a:p>
            <a:r>
              <a:rPr lang="en-US" dirty="0"/>
              <a:t>Today’s focus is </a:t>
            </a:r>
            <a:br>
              <a:rPr lang="en-US" dirty="0"/>
            </a:br>
            <a:r>
              <a:rPr lang="en-US" dirty="0"/>
              <a:t>files &amp; while loops.</a:t>
            </a:r>
          </a:p>
        </p:txBody>
      </p:sp>
      <p:pic>
        <p:nvPicPr>
          <p:cNvPr id="4" name="Picture 2" descr="http://cdn.meme.am/instances/500x/566444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01482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254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7831" cy="51114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Nested sequences!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31" y="0"/>
            <a:ext cx="5798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60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Review - Basic File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600200"/>
            <a:ext cx="9074989" cy="5086583"/>
          </a:xfrm>
        </p:spPr>
        <p:txBody>
          <a:bodyPr/>
          <a:lstStyle/>
          <a:p>
            <a:pPr>
              <a:buNone/>
            </a:pPr>
            <a:r>
              <a:rPr lang="en-US" sz="3000" b="1" dirty="0">
                <a:solidFill>
                  <a:srgbClr val="7030A0"/>
                </a:solidFill>
              </a:rPr>
              <a:t>#Either of these opens a file, reads it in as a string,</a:t>
            </a:r>
          </a:p>
          <a:p>
            <a:pPr>
              <a:buNone/>
            </a:pPr>
            <a:r>
              <a:rPr lang="en-US" sz="3000" b="1" dirty="0">
                <a:solidFill>
                  <a:srgbClr val="7030A0"/>
                </a:solidFill>
              </a:rPr>
              <a:t>#prints out the string, then closes the file.</a:t>
            </a:r>
          </a:p>
          <a:p>
            <a:pPr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text_file</a:t>
            </a:r>
            <a:r>
              <a:rPr lang="en-US" sz="2400" b="1" dirty="0">
                <a:solidFill>
                  <a:srgbClr val="FF0000"/>
                </a:solidFill>
              </a:rPr>
              <a:t> = open("test.txt", "r")</a:t>
            </a:r>
          </a:p>
          <a:p>
            <a:pPr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file_contents</a:t>
            </a:r>
            <a:r>
              <a:rPr lang="en-US" sz="2400" b="1" dirty="0">
                <a:solidFill>
                  <a:srgbClr val="FF0000"/>
                </a:solidFill>
              </a:rPr>
              <a:t> = </a:t>
            </a:r>
            <a:r>
              <a:rPr lang="en-US" sz="2400" b="1" dirty="0" err="1">
                <a:solidFill>
                  <a:srgbClr val="FF0000"/>
                </a:solidFill>
              </a:rPr>
              <a:t>text_file.read</a:t>
            </a:r>
            <a:r>
              <a:rPr lang="en-US" sz="2400" b="1" dirty="0">
                <a:solidFill>
                  <a:srgbClr val="FF0000"/>
                </a:solidFill>
              </a:rPr>
              <a:t>()</a:t>
            </a:r>
          </a:p>
          <a:p>
            <a:pPr>
              <a:buNone/>
            </a:pPr>
            <a:r>
              <a:rPr lang="en-US" sz="2400" b="1" dirty="0" err="1">
                <a:solidFill>
                  <a:srgbClr val="C00000"/>
                </a:solidFill>
              </a:rPr>
              <a:t>text_file.close</a:t>
            </a:r>
            <a:r>
              <a:rPr lang="en-US" sz="2400" b="1" dirty="0">
                <a:solidFill>
                  <a:srgbClr val="C00000"/>
                </a:solidFill>
              </a:rPr>
              <a:t>()</a:t>
            </a:r>
          </a:p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</a:rPr>
              <a:t>print(</a:t>
            </a:r>
            <a:r>
              <a:rPr lang="en-US" sz="2400" b="1" dirty="0" err="1">
                <a:solidFill>
                  <a:srgbClr val="FF0000"/>
                </a:solidFill>
              </a:rPr>
              <a:t>file_contents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04249" y="4439656"/>
            <a:ext cx="50292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text_file</a:t>
            </a:r>
            <a:r>
              <a:rPr lang="en-US" sz="2400" b="1" dirty="0">
                <a:solidFill>
                  <a:srgbClr val="FF0000"/>
                </a:solidFill>
              </a:rPr>
              <a:t> = open("test.txt", "r")</a:t>
            </a:r>
          </a:p>
          <a:p>
            <a:pPr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file_contents</a:t>
            </a:r>
            <a:r>
              <a:rPr lang="en-US" sz="2400" b="1" dirty="0">
                <a:solidFill>
                  <a:srgbClr val="FF0000"/>
                </a:solidFill>
              </a:rPr>
              <a:t> = </a:t>
            </a:r>
            <a:r>
              <a:rPr lang="en-US" sz="2400" b="1" dirty="0" err="1">
                <a:solidFill>
                  <a:srgbClr val="FF0000"/>
                </a:solidFill>
              </a:rPr>
              <a:t>text_file.read</a:t>
            </a:r>
            <a:r>
              <a:rPr lang="en-US" sz="2400" b="1" dirty="0">
                <a:solidFill>
                  <a:srgbClr val="FF0000"/>
                </a:solidFill>
              </a:rPr>
              <a:t>()</a:t>
            </a:r>
          </a:p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</a:rPr>
              <a:t>print(</a:t>
            </a:r>
            <a:r>
              <a:rPr lang="en-US" sz="2400" b="1" dirty="0" err="1">
                <a:solidFill>
                  <a:srgbClr val="FF0000"/>
                </a:solidFill>
              </a:rPr>
              <a:t>file_contents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r>
              <a:rPr lang="en-US" sz="2400" b="1" dirty="0" err="1">
                <a:solidFill>
                  <a:srgbClr val="C00000"/>
                </a:solidFill>
              </a:rPr>
              <a:t>text_file.close</a:t>
            </a:r>
            <a:r>
              <a:rPr lang="en-US" sz="2400" b="1" dirty="0">
                <a:solidFill>
                  <a:srgbClr val="C00000"/>
                </a:solidFill>
              </a:rPr>
              <a:t>()</a:t>
            </a:r>
          </a:p>
          <a:p>
            <a:pP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209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Review - Reading from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9539"/>
            <a:ext cx="8229600" cy="4501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also read lines into a list: </a:t>
            </a:r>
            <a:br>
              <a:rPr lang="en-US" dirty="0"/>
            </a:br>
            <a:r>
              <a:rPr lang="en-US" sz="2600" dirty="0">
                <a:solidFill>
                  <a:srgbClr val="3366FF"/>
                </a:solidFill>
              </a:rPr>
              <a:t>(</a:t>
            </a:r>
            <a:r>
              <a:rPr lang="en-US" sz="2600" i="1" dirty="0">
                <a:solidFill>
                  <a:srgbClr val="3366FF"/>
                </a:solidFill>
              </a:rPr>
              <a:t>our default if you want to use list methods!</a:t>
            </a:r>
            <a:r>
              <a:rPr lang="en-US" sz="2600" dirty="0">
                <a:solidFill>
                  <a:srgbClr val="3366FF"/>
                </a:solidFill>
              </a:rPr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885304"/>
            <a:ext cx="4533900" cy="2686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3190104"/>
            <a:ext cx="42957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97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- Writing to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54" y="1775191"/>
            <a:ext cx="8886645" cy="4625609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>
                <a:solidFill>
                  <a:srgbClr val="002060"/>
                </a:solidFill>
              </a:rPr>
              <a:t>Make sure you close the file after writing to it!!</a:t>
            </a:r>
          </a:p>
          <a:p>
            <a:endParaRPr lang="en-US" dirty="0"/>
          </a:p>
          <a:p>
            <a:r>
              <a:rPr lang="en-US" dirty="0"/>
              <a:t>Nothing is actually written until you close the file.</a:t>
            </a:r>
          </a:p>
          <a:p>
            <a:endParaRPr lang="en-US" dirty="0"/>
          </a:p>
          <a:p>
            <a:pPr>
              <a:buNone/>
            </a:pPr>
            <a:r>
              <a:rPr lang="en-US" b="1" dirty="0" err="1">
                <a:solidFill>
                  <a:srgbClr val="FF0000"/>
                </a:solidFill>
              </a:rPr>
              <a:t>text_file</a:t>
            </a:r>
            <a:r>
              <a:rPr lang="en-US" b="1" dirty="0">
                <a:solidFill>
                  <a:srgbClr val="FF0000"/>
                </a:solidFill>
              </a:rPr>
              <a:t> = open("</a:t>
            </a:r>
            <a:r>
              <a:rPr lang="en-US" b="1" dirty="0">
                <a:solidFill>
                  <a:srgbClr val="00B050"/>
                </a:solidFill>
              </a:rPr>
              <a:t>write_it.txt</a:t>
            </a:r>
            <a:r>
              <a:rPr lang="en-US" b="1" dirty="0">
                <a:solidFill>
                  <a:srgbClr val="FF0000"/>
                </a:solidFill>
              </a:rPr>
              <a:t>", "w")</a:t>
            </a:r>
          </a:p>
          <a:p>
            <a:pPr>
              <a:buNone/>
            </a:pPr>
            <a:r>
              <a:rPr lang="en-US" b="1" dirty="0" err="1">
                <a:solidFill>
                  <a:srgbClr val="FF0000"/>
                </a:solidFill>
              </a:rPr>
              <a:t>text_file.write</a:t>
            </a:r>
            <a:r>
              <a:rPr lang="en-US" b="1" dirty="0">
                <a:solidFill>
                  <a:srgbClr val="FF0000"/>
                </a:solidFill>
              </a:rPr>
              <a:t>("Line 1\n")</a:t>
            </a:r>
          </a:p>
          <a:p>
            <a:pPr>
              <a:buNone/>
            </a:pPr>
            <a:r>
              <a:rPr lang="en-US" b="1" dirty="0" err="1">
                <a:solidFill>
                  <a:srgbClr val="FF0000"/>
                </a:solidFill>
              </a:rPr>
              <a:t>text_file.write</a:t>
            </a:r>
            <a:r>
              <a:rPr lang="en-US" b="1" dirty="0">
                <a:solidFill>
                  <a:srgbClr val="FF0000"/>
                </a:solidFill>
              </a:rPr>
              <a:t>("This is line 2\n")</a:t>
            </a:r>
          </a:p>
          <a:p>
            <a:pPr>
              <a:buNone/>
            </a:pPr>
            <a:r>
              <a:rPr lang="en-US" b="1" dirty="0" err="1">
                <a:solidFill>
                  <a:srgbClr val="FF0000"/>
                </a:solidFill>
              </a:rPr>
              <a:t>text_file.write</a:t>
            </a:r>
            <a:r>
              <a:rPr lang="en-US" b="1" dirty="0">
                <a:solidFill>
                  <a:srgbClr val="FF0000"/>
                </a:solidFill>
              </a:rPr>
              <a:t>("That makes this line 3\n")</a:t>
            </a:r>
          </a:p>
          <a:p>
            <a:pPr>
              <a:buNone/>
            </a:pPr>
            <a:r>
              <a:rPr lang="en-US" b="1" dirty="0" err="1">
                <a:solidFill>
                  <a:srgbClr val="7030A0"/>
                </a:solidFill>
              </a:rPr>
              <a:t>text_file.close</a:t>
            </a:r>
            <a:r>
              <a:rPr lang="en-US" b="1" dirty="0">
                <a:solidFill>
                  <a:srgbClr val="7030A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93372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- Writing to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can write from a list to a file:</a:t>
            </a:r>
          </a:p>
          <a:p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FF0000"/>
                </a:solidFill>
              </a:rPr>
              <a:t>lines = ["Line 1\n", "This is line 2\n", "That 		makes this line 3\n"]</a:t>
            </a:r>
          </a:p>
          <a:p>
            <a:pPr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b="1" dirty="0" err="1">
                <a:solidFill>
                  <a:srgbClr val="FF0000"/>
                </a:solidFill>
              </a:rPr>
              <a:t>text_file.writelines</a:t>
            </a:r>
            <a:r>
              <a:rPr lang="en-US" b="1" dirty="0">
                <a:solidFill>
                  <a:srgbClr val="FF0000"/>
                </a:solidFill>
              </a:rPr>
              <a:t>(lines)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00B050"/>
                </a:solidFill>
              </a:rPr>
              <a:t>Line 1</a:t>
            </a:r>
          </a:p>
          <a:p>
            <a:pPr>
              <a:buNone/>
            </a:pPr>
            <a:r>
              <a:rPr lang="en-US" dirty="0">
                <a:solidFill>
                  <a:srgbClr val="00B050"/>
                </a:solidFill>
              </a:rPr>
              <a:t>This is line 2</a:t>
            </a:r>
          </a:p>
          <a:p>
            <a:pPr>
              <a:buNone/>
            </a:pPr>
            <a:r>
              <a:rPr lang="en-US" dirty="0">
                <a:solidFill>
                  <a:srgbClr val="00B050"/>
                </a:solidFill>
              </a:rPr>
              <a:t>That makes this line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7362" y="4298830"/>
            <a:ext cx="320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70C0"/>
                </a:solidFill>
              </a:rPr>
              <a:t>Lists are a great intermediary data structure for files!</a:t>
            </a:r>
          </a:p>
        </p:txBody>
      </p:sp>
    </p:spTree>
    <p:extLst>
      <p:ext uri="{BB962C8B-B14F-4D97-AF65-F5344CB8AC3E}">
        <p14:creationId xmlns:p14="http://schemas.microsoft.com/office/powerpoint/2010/main" val="3966548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-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1750"/>
            <a:ext cx="8229600" cy="49899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This is an alternate way to interact with a file: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with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keyword creates a code block. </a:t>
            </a:r>
            <a:br>
              <a:rPr lang="en-US" dirty="0"/>
            </a:br>
            <a:r>
              <a:rPr lang="en-US" dirty="0"/>
              <a:t>After that code block finishes, the file is automatically closed!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11" y="2463021"/>
            <a:ext cx="55626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8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- While loops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743199"/>
            <a:ext cx="5162550" cy="255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586036"/>
            <a:ext cx="36290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79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05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Review - </a:t>
            </a:r>
            <a:r>
              <a:rPr lang="en-US" dirty="0">
                <a:ea typeface="ＭＳ Ｐゴシック" pitchFamily="34" charset="-128"/>
              </a:rPr>
              <a:t>The break statement</a:t>
            </a:r>
          </a:p>
        </p:txBody>
      </p:sp>
      <p:sp>
        <p:nvSpPr>
          <p:cNvPr id="58371" name="Rectangle 2051"/>
          <p:cNvSpPr>
            <a:spLocks noGrp="1" noChangeArrowheads="1"/>
          </p:cNvSpPr>
          <p:nvPr>
            <p:ph idx="1"/>
          </p:nvPr>
        </p:nvSpPr>
        <p:spPr>
          <a:xfrm>
            <a:off x="76200" y="1775191"/>
            <a:ext cx="7924800" cy="462560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ＭＳ Ｐゴシック" pitchFamily="34" charset="-128"/>
              </a:rPr>
              <a:t>while </a:t>
            </a:r>
            <a:r>
              <a:rPr lang="en-US" sz="2400" b="1" dirty="0">
                <a:solidFill>
                  <a:srgbClr val="00B050"/>
                </a:solidFill>
                <a:ea typeface="ＭＳ Ｐゴシック" pitchFamily="34" charset="-128"/>
              </a:rPr>
              <a:t>True</a:t>
            </a:r>
            <a:r>
              <a:rPr lang="en-US" sz="2400" b="1" dirty="0">
                <a:solidFill>
                  <a:srgbClr val="FF0000"/>
                </a:solidFill>
                <a:ea typeface="ＭＳ Ｐゴシック" pitchFamily="34" charset="-128"/>
              </a:rPr>
              <a:t>:</a:t>
            </a:r>
          </a:p>
          <a:p>
            <a:pPr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ＭＳ Ｐゴシック" pitchFamily="34" charset="-128"/>
              </a:rPr>
              <a:t>    name = input("Please enter your name: ")</a:t>
            </a:r>
          </a:p>
          <a:p>
            <a:pPr>
              <a:lnSpc>
                <a:spcPct val="90000"/>
              </a:lnSpc>
              <a:buNone/>
            </a:pPr>
            <a:endParaRPr lang="en-US" sz="2400" b="1" dirty="0">
              <a:solidFill>
                <a:srgbClr val="FF0000"/>
              </a:solidFill>
              <a:ea typeface="ＭＳ Ｐゴシック" pitchFamily="34" charset="-128"/>
            </a:endParaRPr>
          </a:p>
          <a:p>
            <a:pPr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ＭＳ Ｐゴシック" pitchFamily="34" charset="-128"/>
              </a:rPr>
              <a:t>    </a:t>
            </a:r>
            <a:r>
              <a:rPr lang="en-US" sz="2400" b="1" dirty="0">
                <a:solidFill>
                  <a:srgbClr val="7030A0"/>
                </a:solidFill>
                <a:ea typeface="ＭＳ Ｐゴシック" pitchFamily="34" charset="-128"/>
              </a:rPr>
              <a:t># end loop if user enters something </a:t>
            </a:r>
            <a:r>
              <a:rPr lang="en-US" sz="2000" b="1" dirty="0">
                <a:solidFill>
                  <a:srgbClr val="7030A0"/>
                </a:solidFill>
                <a:ea typeface="ＭＳ Ｐゴシック" pitchFamily="34" charset="-128"/>
              </a:rPr>
              <a:t>(Remember, "" is False)</a:t>
            </a:r>
            <a:endParaRPr lang="en-US" sz="2400" b="1" dirty="0">
              <a:solidFill>
                <a:srgbClr val="7030A0"/>
              </a:solidFill>
              <a:ea typeface="ＭＳ Ｐゴシック" pitchFamily="34" charset="-128"/>
            </a:endParaRPr>
          </a:p>
          <a:p>
            <a:pPr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ＭＳ Ｐゴシック" pitchFamily="34" charset="-128"/>
              </a:rPr>
              <a:t>    if name:</a:t>
            </a:r>
          </a:p>
          <a:p>
            <a:pPr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ＭＳ Ｐゴシック" pitchFamily="34" charset="-128"/>
              </a:rPr>
              <a:t>        </a:t>
            </a:r>
            <a:r>
              <a:rPr lang="en-US" sz="2400" b="1" dirty="0">
                <a:solidFill>
                  <a:srgbClr val="0070C0"/>
                </a:solidFill>
                <a:ea typeface="ＭＳ Ｐゴシック" pitchFamily="34" charset="-128"/>
              </a:rPr>
              <a:t>break</a:t>
            </a:r>
            <a:r>
              <a:rPr lang="en-US" sz="2400" b="1" dirty="0">
                <a:solidFill>
                  <a:srgbClr val="FF0000"/>
                </a:solidFill>
                <a:ea typeface="ＭＳ Ｐゴシック" pitchFamily="34" charset="-128"/>
              </a:rPr>
              <a:t>	</a:t>
            </a:r>
            <a:r>
              <a:rPr lang="en-US" sz="2400" b="1" dirty="0">
                <a:solidFill>
                  <a:srgbClr val="7030A0"/>
                </a:solidFill>
                <a:ea typeface="ＭＳ Ｐゴシック" pitchFamily="34" charset="-128"/>
              </a:rPr>
              <a:t># appears on a line by itself!</a:t>
            </a:r>
          </a:p>
          <a:p>
            <a:pPr>
              <a:lnSpc>
                <a:spcPct val="90000"/>
              </a:lnSpc>
              <a:buNone/>
            </a:pPr>
            <a:endParaRPr lang="en-US" sz="2400" b="1" dirty="0">
              <a:solidFill>
                <a:srgbClr val="FF0000"/>
              </a:solidFill>
              <a:ea typeface="ＭＳ Ｐゴシック" pitchFamily="34" charset="-128"/>
            </a:endParaRPr>
          </a:p>
          <a:p>
            <a:pPr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ＭＳ Ｐゴシック" pitchFamily="34" charset="-128"/>
              </a:rPr>
              <a:t>print("You entered:", name)</a:t>
            </a:r>
          </a:p>
          <a:p>
            <a:pPr>
              <a:lnSpc>
                <a:spcPct val="90000"/>
              </a:lnSpc>
              <a:buNone/>
            </a:pPr>
            <a:endParaRPr lang="en-US" sz="3600" dirty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400" b="1" dirty="0">
              <a:solidFill>
                <a:srgbClr val="FF0000"/>
              </a:solidFill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ea typeface="ＭＳ Ｐゴシック" pitchFamily="34" charset="-128"/>
              </a:rPr>
              <a:t>while </a:t>
            </a:r>
            <a:r>
              <a:rPr lang="en-US" sz="2400" b="1" dirty="0">
                <a:solidFill>
                  <a:srgbClr val="00B050"/>
                </a:solidFill>
                <a:ea typeface="ＭＳ Ｐゴシック" pitchFamily="34" charset="-128"/>
              </a:rPr>
              <a:t>True</a:t>
            </a:r>
            <a:r>
              <a:rPr lang="en-US" sz="2400" dirty="0">
                <a:ea typeface="ＭＳ Ｐゴシック" pitchFamily="34" charset="-128"/>
              </a:rPr>
              <a:t>:</a:t>
            </a:r>
            <a:r>
              <a:rPr lang="en-US" sz="3600" dirty="0">
                <a:ea typeface="ＭＳ Ｐゴシック" pitchFamily="34" charset="-128"/>
              </a:rPr>
              <a:t> </a:t>
            </a:r>
            <a:r>
              <a:rPr lang="en-US" sz="2000" dirty="0">
                <a:ea typeface="ＭＳ Ｐゴシック" pitchFamily="34" charset="-128"/>
              </a:rPr>
              <a:t>intentionally infinite loop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You must provide a </a:t>
            </a:r>
            <a:r>
              <a:rPr lang="en-US" sz="2400" dirty="0">
                <a:solidFill>
                  <a:srgbClr val="0070C0"/>
                </a:solidFill>
                <a:ea typeface="ＭＳ Ｐゴシック" pitchFamily="34" charset="-128"/>
              </a:rPr>
              <a:t>break</a:t>
            </a:r>
            <a:r>
              <a:rPr lang="en-US" sz="2400" dirty="0">
                <a:ea typeface="ＭＳ Ｐゴシック" pitchFamily="34" charset="-128"/>
              </a:rPr>
              <a:t> statement to leave the loop!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05200"/>
            <a:ext cx="2700992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03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While Loops?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is a good time to use a while loop?</a:t>
            </a:r>
          </a:p>
          <a:p>
            <a:endParaRPr lang="en-US" dirty="0"/>
          </a:p>
          <a:p>
            <a:pPr lvl="1"/>
            <a:r>
              <a:rPr lang="en-US" dirty="0"/>
              <a:t>Do you know many times a loop needs to run?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Are you validating an input?</a:t>
            </a:r>
          </a:p>
          <a:p>
            <a:endParaRPr lang="en-US" dirty="0"/>
          </a:p>
          <a:p>
            <a:r>
              <a:rPr lang="en-US" dirty="0"/>
              <a:t>(AIs / UIs share opinions on this)</a:t>
            </a:r>
          </a:p>
        </p:txBody>
      </p:sp>
    </p:spTree>
    <p:extLst>
      <p:ext uri="{BB962C8B-B14F-4D97-AF65-F5344CB8AC3E}">
        <p14:creationId xmlns:p14="http://schemas.microsoft.com/office/powerpoint/2010/main" val="428058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While (Group 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091" y="1600200"/>
            <a:ext cx="8682893" cy="50865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dirty="0"/>
              <a:t>Write the first line of a while loop that would:</a:t>
            </a:r>
          </a:p>
          <a:p>
            <a:endParaRPr lang="en-US" sz="3600" dirty="0"/>
          </a:p>
          <a:p>
            <a:pPr lvl="1"/>
            <a:r>
              <a:rPr lang="en-US" dirty="0"/>
              <a:t>Run as long as the value of </a:t>
            </a:r>
            <a:r>
              <a:rPr lang="en-US" b="1" dirty="0"/>
              <a:t>number</a:t>
            </a:r>
            <a:r>
              <a:rPr lang="en-US" dirty="0"/>
              <a:t> was less than 100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Run until the value of </a:t>
            </a:r>
            <a:r>
              <a:rPr lang="en-US" b="1" dirty="0"/>
              <a:t>username</a:t>
            </a:r>
            <a:r>
              <a:rPr lang="en-US" dirty="0"/>
              <a:t> was a non-empty string.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Run until the variable </a:t>
            </a:r>
            <a:r>
              <a:rPr lang="en-US" b="1" dirty="0"/>
              <a:t>cars</a:t>
            </a:r>
            <a:r>
              <a:rPr lang="en-US" dirty="0"/>
              <a:t> contains an integer.</a:t>
            </a:r>
          </a:p>
          <a:p>
            <a:pPr marL="118872" indent="0">
              <a:buNone/>
            </a:pPr>
            <a:br>
              <a:rPr lang="en-US" sz="2400" dirty="0">
                <a:solidFill>
                  <a:srgbClr val="0070C0"/>
                </a:solidFill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5199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While (Solution)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1981200"/>
            <a:ext cx="40671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58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Review – Nested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Items in Lists and Tuples can also be</a:t>
            </a:r>
            <a:br>
              <a:rPr lang="en-US" b="1" dirty="0"/>
            </a:br>
            <a:r>
              <a:rPr lang="en-US" b="1" i="1" dirty="0"/>
              <a:t>other</a:t>
            </a:r>
            <a:r>
              <a:rPr lang="en-US" b="1" dirty="0"/>
              <a:t> Lists and Tuples: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sz="2800" b="1" dirty="0" err="1">
                <a:solidFill>
                  <a:srgbClr val="FF0000"/>
                </a:solidFill>
                <a:latin typeface="Calibri"/>
                <a:cs typeface="Calibri"/>
              </a:rPr>
              <a:t>nested_list</a:t>
            </a: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 = [ </a:t>
            </a:r>
            <a:r>
              <a:rPr lang="en-US" sz="2800" b="1" dirty="0">
                <a:solidFill>
                  <a:schemeClr val="accent3"/>
                </a:solidFill>
                <a:latin typeface="Calibri"/>
                <a:cs typeface="Calibri"/>
              </a:rPr>
              <a:t>("</a:t>
            </a:r>
            <a:r>
              <a:rPr lang="en-US" sz="2800" b="1" dirty="0" err="1">
                <a:solidFill>
                  <a:schemeClr val="accent3"/>
                </a:solidFill>
                <a:latin typeface="Calibri"/>
                <a:cs typeface="Calibri"/>
              </a:rPr>
              <a:t>Python","PHP</a:t>
            </a:r>
            <a:r>
              <a:rPr lang="en-US" sz="2800" b="1" dirty="0">
                <a:solidFill>
                  <a:schemeClr val="accent3"/>
                </a:solidFill>
                <a:latin typeface="Calibri"/>
                <a:cs typeface="Calibri"/>
              </a:rPr>
              <a:t>")</a:t>
            </a: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lang="en-US" sz="2800" b="1" dirty="0">
                <a:solidFill>
                  <a:schemeClr val="accent3"/>
                </a:solidFill>
                <a:latin typeface="Calibri"/>
                <a:cs typeface="Calibri"/>
              </a:rPr>
              <a:t> "Hello"</a:t>
            </a: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lang="en-US" sz="2800" b="1" dirty="0">
                <a:solidFill>
                  <a:schemeClr val="accent3"/>
                </a:solidFill>
                <a:latin typeface="Calibri"/>
                <a:cs typeface="Calibri"/>
              </a:rPr>
              <a:t> [2.3, 4] </a:t>
            </a: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  <a:p>
            <a:pPr marL="118872" indent="0">
              <a:buNone/>
            </a:pPr>
            <a:r>
              <a:rPr lang="en-US" sz="2800" b="1" dirty="0" err="1">
                <a:solidFill>
                  <a:srgbClr val="FF0000"/>
                </a:solidFill>
                <a:latin typeface="Calibri"/>
                <a:cs typeface="Calibri"/>
              </a:rPr>
              <a:t>nested_tuple</a:t>
            </a: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 = ( </a:t>
            </a:r>
            <a:r>
              <a:rPr lang="en-US" sz="2800" b="1" dirty="0">
                <a:solidFill>
                  <a:srgbClr val="B50B1B"/>
                </a:solidFill>
                <a:latin typeface="Calibri"/>
                <a:cs typeface="Calibri"/>
              </a:rPr>
              <a:t>("</a:t>
            </a:r>
            <a:r>
              <a:rPr lang="en-US" sz="2800" b="1" dirty="0" err="1">
                <a:solidFill>
                  <a:srgbClr val="B50B1B"/>
                </a:solidFill>
                <a:latin typeface="Calibri"/>
                <a:cs typeface="Calibri"/>
              </a:rPr>
              <a:t>Python","PHP</a:t>
            </a:r>
            <a:r>
              <a:rPr lang="en-US" sz="2800" b="1" dirty="0">
                <a:solidFill>
                  <a:srgbClr val="B50B1B"/>
                </a:solidFill>
                <a:latin typeface="Calibri"/>
                <a:cs typeface="Calibri"/>
              </a:rPr>
              <a:t>")</a:t>
            </a: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lang="en-US" sz="2800" b="1" dirty="0">
                <a:solidFill>
                  <a:srgbClr val="B50B1B"/>
                </a:solidFill>
                <a:latin typeface="Calibri"/>
                <a:cs typeface="Calibri"/>
              </a:rPr>
              <a:t> "Hello"</a:t>
            </a: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lang="en-US" sz="2800" b="1" dirty="0">
                <a:solidFill>
                  <a:srgbClr val="B50B1B"/>
                </a:solidFill>
                <a:latin typeface="Calibri"/>
                <a:cs typeface="Calibri"/>
              </a:rPr>
              <a:t> [2.3, 4] </a:t>
            </a: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</a:p>
          <a:p>
            <a:pPr marL="118872" indent="0">
              <a:buNone/>
            </a:pPr>
            <a:endParaRPr lang="en-US" b="1" i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i="1" dirty="0"/>
              <a:t>Ok, so we can truly mix and match what items are in our lists or tuples.</a:t>
            </a:r>
            <a:endParaRPr lang="en-US" b="1" i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1937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Blackjack (Group 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091" y="1600200"/>
            <a:ext cx="8682893" cy="5086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Write a program that simulates part of the Blackjack card game. Ask the user to enter each card’s value </a:t>
            </a:r>
            <a:br>
              <a:rPr lang="en-US" sz="2800" dirty="0"/>
            </a:br>
            <a:r>
              <a:rPr lang="en-US" sz="2800" dirty="0"/>
              <a:t>(a card can be worth between 1 and 11 points). </a:t>
            </a:r>
          </a:p>
          <a:p>
            <a:pPr marL="0" indent="0">
              <a:buNone/>
            </a:pPr>
            <a:r>
              <a:rPr lang="en-US" sz="2800" i="1" dirty="0">
                <a:solidFill>
                  <a:srgbClr val="0070C0"/>
                </a:solidFill>
              </a:rPr>
              <a:t>Run until the user hits 21, exceeds 21, or has 3 cards.</a:t>
            </a:r>
            <a:endParaRPr lang="en-US" sz="2400" i="1" dirty="0">
              <a:solidFill>
                <a:srgbClr val="0070C0"/>
              </a:solidFill>
            </a:endParaRPr>
          </a:p>
          <a:p>
            <a:pPr marL="118872" indent="0">
              <a:buNone/>
            </a:pPr>
            <a:br>
              <a:rPr lang="en-US" sz="2400" dirty="0">
                <a:solidFill>
                  <a:srgbClr val="0070C0"/>
                </a:solidFill>
              </a:rPr>
            </a:b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815" y="3860241"/>
            <a:ext cx="2969846" cy="1814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5" y="3848710"/>
            <a:ext cx="2936299" cy="1793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882" y="3860241"/>
            <a:ext cx="2917425" cy="178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32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Blackjack (Solution 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628164"/>
            <a:ext cx="73342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49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Blackjack (Solution 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747227"/>
            <a:ext cx="73342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74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100 Movies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Download the file </a:t>
            </a:r>
            <a:r>
              <a:rPr lang="en-US" sz="2400" b="1" dirty="0">
                <a:solidFill>
                  <a:srgbClr val="002060"/>
                </a:solidFill>
              </a:rPr>
              <a:t>top100moviesRT.txt</a:t>
            </a:r>
            <a:r>
              <a:rPr lang="en-US" sz="2400" dirty="0"/>
              <a:t> from Canvas.</a:t>
            </a:r>
          </a:p>
          <a:p>
            <a:r>
              <a:rPr lang="en-US" sz="2400" dirty="0"/>
              <a:t>Replicate this program:</a:t>
            </a:r>
          </a:p>
          <a:p>
            <a:pPr>
              <a:buNone/>
            </a:pPr>
            <a:br>
              <a:rPr lang="en-US" sz="2000" dirty="0">
                <a:solidFill>
                  <a:srgbClr val="0070C0"/>
                </a:solidFill>
              </a:rPr>
            </a:b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2514600"/>
            <a:ext cx="81819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5448"/>
            <a:ext cx="86106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Top 100 Movies (Solution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67912"/>
            <a:ext cx="6858000" cy="579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88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5448"/>
            <a:ext cx="86106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Top 100 Movies (Solution 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21" y="1094152"/>
            <a:ext cx="8635804" cy="424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64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457200" y="28027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216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I210 Information Infrastructure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519126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Today’s focus is dictionaries.</a:t>
            </a:r>
          </a:p>
        </p:txBody>
      </p:sp>
      <p:pic>
        <p:nvPicPr>
          <p:cNvPr id="4" name="Picture 2" descr="https://encrypted-tbn0.gstatic.com/images?q=tbn:ANd9GcT9XitKTkgC5byLEVFO4z5CytIFcwwoKV1rLzS2lzbuQHRn22UE9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843" y="3510814"/>
            <a:ext cx="4743116" cy="28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277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- 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/>
              <a:t>Dictionaries use this format:</a:t>
            </a:r>
            <a:endParaRPr lang="en-US" dirty="0"/>
          </a:p>
          <a:p>
            <a:pPr marL="118872" indent="0"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# notice the { } here!</a:t>
            </a:r>
          </a:p>
          <a:p>
            <a:pPr marL="118872" indent="0">
              <a:buNone/>
            </a:pPr>
            <a:r>
              <a:rPr lang="en-US" sz="2800" b="1" dirty="0" err="1">
                <a:latin typeface="Calibri"/>
                <a:cs typeface="Calibri"/>
              </a:rPr>
              <a:t>indiana_terms</a:t>
            </a:r>
            <a:r>
              <a:rPr lang="en-US" sz="2800" b="1" dirty="0">
                <a:latin typeface="Calibri"/>
                <a:cs typeface="Calibri"/>
              </a:rPr>
              <a:t> = </a:t>
            </a:r>
            <a:r>
              <a:rPr lang="en-US" sz="2800" b="1" dirty="0">
                <a:solidFill>
                  <a:srgbClr val="B50B1B"/>
                </a:solidFill>
                <a:latin typeface="Calibri"/>
                <a:cs typeface="Calibri"/>
              </a:rPr>
              <a:t>{ </a:t>
            </a:r>
            <a:r>
              <a:rPr lang="en-US" sz="2800" b="1" dirty="0">
                <a:latin typeface="Calibri"/>
                <a:cs typeface="Calibri"/>
              </a:rPr>
              <a:t>"IU": "Indiana's flagship university",</a:t>
            </a:r>
          </a:p>
          <a:p>
            <a:pPr marL="118872" indent="0">
              <a:buNone/>
            </a:pPr>
            <a:r>
              <a:rPr lang="en-US" sz="2800" b="1" dirty="0">
                <a:latin typeface="Calibri"/>
                <a:cs typeface="Calibri"/>
              </a:rPr>
              <a:t>	"Purdue": "Clearly not as good, right?",</a:t>
            </a:r>
          </a:p>
          <a:p>
            <a:pPr marL="118872" indent="0">
              <a:buNone/>
            </a:pPr>
            <a:r>
              <a:rPr lang="en-US" sz="2800" b="1" dirty="0">
                <a:latin typeface="Calibri"/>
                <a:cs typeface="Calibri"/>
              </a:rPr>
              <a:t>	"cardinal": "Official state bird of Indiana",</a:t>
            </a:r>
          </a:p>
          <a:p>
            <a:pPr marL="118872" indent="0">
              <a:buNone/>
            </a:pPr>
            <a:r>
              <a:rPr lang="en-US" sz="2800" b="1" dirty="0">
                <a:latin typeface="Calibri"/>
                <a:cs typeface="Calibri"/>
              </a:rPr>
              <a:t>	"</a:t>
            </a:r>
            <a:r>
              <a:rPr lang="en-US" sz="2800" b="1" dirty="0" err="1">
                <a:latin typeface="Calibri"/>
                <a:cs typeface="Calibri"/>
              </a:rPr>
              <a:t>hoosier</a:t>
            </a:r>
            <a:r>
              <a:rPr lang="en-US" sz="2800" b="1" dirty="0">
                <a:latin typeface="Calibri"/>
                <a:cs typeface="Calibri"/>
              </a:rPr>
              <a:t>": "Name for someone living in Indiana” </a:t>
            </a:r>
            <a:r>
              <a:rPr lang="en-US" sz="2800" b="1" dirty="0">
                <a:solidFill>
                  <a:srgbClr val="B50B1B"/>
                </a:solidFill>
                <a:latin typeface="Calibri"/>
                <a:cs typeface="Calibri"/>
              </a:rPr>
              <a:t>}</a:t>
            </a:r>
          </a:p>
          <a:p>
            <a:pPr marL="118872" indent="0">
              <a:buNone/>
            </a:pPr>
            <a:endParaRPr lang="en-US" sz="2800" b="1" dirty="0"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sz="2800" b="1" dirty="0">
                <a:latin typeface="Calibri"/>
                <a:cs typeface="Calibri"/>
              </a:rPr>
              <a:t>print( </a:t>
            </a:r>
            <a:r>
              <a:rPr lang="en-US" sz="2800" b="1" dirty="0" err="1">
                <a:latin typeface="Calibri"/>
                <a:cs typeface="Calibri"/>
              </a:rPr>
              <a:t>indiana_terms</a:t>
            </a:r>
            <a:r>
              <a:rPr lang="en-US" sz="2800" b="1" dirty="0">
                <a:latin typeface="Calibri"/>
                <a:cs typeface="Calibri"/>
              </a:rPr>
              <a:t>["cardinal"] )</a:t>
            </a:r>
          </a:p>
          <a:p>
            <a:pPr marL="118872" indent="0">
              <a:buNone/>
            </a:pPr>
            <a:endParaRPr lang="en-US" sz="2800" b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Calibri"/>
                <a:cs typeface="Calibri"/>
              </a:rPr>
              <a:t>&gt;&gt;&gt; </a:t>
            </a:r>
          </a:p>
          <a:p>
            <a:pPr marL="118872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Calibri"/>
                <a:cs typeface="Calibri"/>
              </a:rPr>
              <a:t>Official state bird of Indiana</a:t>
            </a:r>
          </a:p>
        </p:txBody>
      </p:sp>
    </p:spTree>
    <p:extLst>
      <p:ext uri="{BB962C8B-B14F-4D97-AF65-F5344CB8AC3E}">
        <p14:creationId xmlns:p14="http://schemas.microsoft.com/office/powerpoint/2010/main" val="217788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Review – Nested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scores = [ ("Max", 200), ("Ava", 180), ("Seth", 215) ]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the nesting happens in a </a:t>
            </a:r>
            <a:r>
              <a:rPr lang="en-US" b="1" i="1" dirty="0"/>
              <a:t>pattern</a:t>
            </a:r>
            <a:r>
              <a:rPr lang="en-US" dirty="0"/>
              <a:t> like this, we can think of our nested list as a </a:t>
            </a:r>
            <a:r>
              <a:rPr lang="en-US" b="1" dirty="0"/>
              <a:t>table</a:t>
            </a:r>
            <a:r>
              <a:rPr lang="en-US" dirty="0"/>
              <a:t>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07735"/>
              </p:ext>
            </p:extLst>
          </p:nvPr>
        </p:nvGraphicFramePr>
        <p:xfrm>
          <a:off x="457199" y="3958422"/>
          <a:ext cx="8229600" cy="252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159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5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Row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“Max”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5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Row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“Ava”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5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Row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“Seth”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43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 Dictionary?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is a good time to use a dictionary?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400" dirty="0"/>
              <a:t>Do you need to count how many times something occurs? </a:t>
            </a:r>
          </a:p>
          <a:p>
            <a:r>
              <a:rPr lang="en-US" sz="2400" dirty="0"/>
              <a:t>Do you need to keep track of unique information?</a:t>
            </a:r>
          </a:p>
          <a:p>
            <a:r>
              <a:rPr lang="en-US" sz="2400" dirty="0"/>
              <a:t>Do you need to associate a small piece of data (like a state abbreviation) with a larger piece of data?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/>
              </a:rPr>
              <a:t>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(AIs / UIs share opinions on this)</a:t>
            </a:r>
          </a:p>
        </p:txBody>
      </p:sp>
    </p:spTree>
    <p:extLst>
      <p:ext uri="{BB962C8B-B14F-4D97-AF65-F5344CB8AC3E}">
        <p14:creationId xmlns:p14="http://schemas.microsoft.com/office/powerpoint/2010/main" val="2863931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Dictionary Stack (Group 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/>
              <a:t>In each of these situations, identify what would be the keys and what would be the values: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You want to have some way to look up the value of each of the standard US coins, by name. (quarter, dime, etc…)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You want to load a file containing a book, and figure out how many times each word is used.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You want to allow a user to create an alias or nickname for entries in their contacts list, which are full names.</a:t>
            </a:r>
          </a:p>
          <a:p>
            <a:pPr marL="118872" indent="0">
              <a:buNone/>
            </a:pPr>
            <a:br>
              <a:rPr lang="en-US" sz="2400" dirty="0">
                <a:solidFill>
                  <a:srgbClr val="0070C0"/>
                </a:solidFill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7082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Stack (Solution)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453152"/>
            <a:ext cx="8229600" cy="5293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You want to have some way to look up the value of each of the standard US coins, by name. (quarter, dime, </a:t>
            </a:r>
            <a:r>
              <a:rPr lang="en-US" sz="2200" dirty="0" err="1"/>
              <a:t>etc</a:t>
            </a:r>
            <a:r>
              <a:rPr lang="en-US" sz="2200" dirty="0"/>
              <a:t>)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rgbClr val="7030A0"/>
                </a:solidFill>
              </a:rPr>
              <a:t>Keys: names of coin (string)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rgbClr val="7030A0"/>
                </a:solidFill>
              </a:rPr>
              <a:t>Values: amounts of coin (</a:t>
            </a:r>
            <a:r>
              <a:rPr lang="en-US" sz="2200" dirty="0" err="1">
                <a:solidFill>
                  <a:srgbClr val="7030A0"/>
                </a:solidFill>
              </a:rPr>
              <a:t>int</a:t>
            </a:r>
            <a:r>
              <a:rPr lang="en-US" sz="2200" dirty="0">
                <a:solidFill>
                  <a:srgbClr val="7030A0"/>
                </a:solidFill>
              </a:rPr>
              <a:t>)</a:t>
            </a:r>
            <a:br>
              <a:rPr lang="en-US" sz="2200" dirty="0"/>
            </a:br>
            <a:endParaRPr lang="en-US" sz="2200" dirty="0"/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You want to load a file containing a book, and figure out how many times each word is used.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rgbClr val="7030A0"/>
                </a:solidFill>
              </a:rPr>
              <a:t>Keys: words (string)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rgbClr val="7030A0"/>
                </a:solidFill>
              </a:rPr>
              <a:t>Values: counts (</a:t>
            </a:r>
            <a:r>
              <a:rPr lang="en-US" sz="2200" dirty="0" err="1">
                <a:solidFill>
                  <a:srgbClr val="7030A0"/>
                </a:solidFill>
              </a:rPr>
              <a:t>int</a:t>
            </a:r>
            <a:r>
              <a:rPr lang="en-US" sz="2200" dirty="0">
                <a:solidFill>
                  <a:srgbClr val="7030A0"/>
                </a:solidFill>
              </a:rPr>
              <a:t>)</a:t>
            </a:r>
            <a:br>
              <a:rPr lang="en-US" sz="2200" dirty="0"/>
            </a:br>
            <a:endParaRPr lang="en-US" sz="2200" dirty="0"/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You want to allow a user to create an alias or nickname for entries in their contacts list, which are full names.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rgbClr val="7030A0"/>
                </a:solidFill>
              </a:rPr>
              <a:t>Keys: nicknames (string)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olidFill>
                  <a:srgbClr val="7030A0"/>
                </a:solidFill>
              </a:rPr>
              <a:t>Values: full names (</a:t>
            </a:r>
            <a:r>
              <a:rPr lang="en-US" sz="2200" dirty="0" err="1">
                <a:solidFill>
                  <a:srgbClr val="7030A0"/>
                </a:solidFill>
              </a:rPr>
              <a:t>int</a:t>
            </a:r>
            <a:r>
              <a:rPr lang="en-US" sz="2200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6549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Review – Dictionaries and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en-US" sz="2400" b="1" dirty="0">
                <a:latin typeface="Calibri"/>
                <a:cs typeface="Calibri"/>
              </a:rPr>
              <a:t>grades = {"Sam": 90, "Ali": 92, "Dave": 85, "Pat": 81}</a:t>
            </a:r>
          </a:p>
          <a:p>
            <a:pPr marL="118872" indent="0">
              <a:buNone/>
            </a:pPr>
            <a:endParaRPr lang="en-US" sz="2400" b="1" dirty="0"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sz="2400" b="1" dirty="0">
                <a:latin typeface="Calibri"/>
                <a:cs typeface="Calibri"/>
              </a:rPr>
              <a:t>person = input("Whose grade do you want to know? ")</a:t>
            </a:r>
          </a:p>
          <a:p>
            <a:pPr marL="118872" indent="0">
              <a:buNone/>
            </a:pPr>
            <a:endParaRPr lang="en-US" sz="2400" b="1" dirty="0"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# you can use membership to check if item in dictionary</a:t>
            </a:r>
          </a:p>
          <a:p>
            <a:pPr marL="118872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if person in grades:</a:t>
            </a:r>
          </a:p>
          <a:p>
            <a:pPr marL="118872" indent="0">
              <a:buNone/>
            </a:pPr>
            <a:r>
              <a:rPr lang="en-US" sz="2400" b="1" dirty="0">
                <a:latin typeface="Calibri"/>
                <a:cs typeface="Calibri"/>
              </a:rPr>
              <a:t>    print(person, "got a", grades[person])</a:t>
            </a:r>
          </a:p>
          <a:p>
            <a:pPr marL="118872" indent="0">
              <a:buNone/>
            </a:pPr>
            <a:r>
              <a:rPr lang="en-US" sz="2400" b="1" dirty="0">
                <a:latin typeface="Calibri"/>
                <a:cs typeface="Calibri"/>
              </a:rPr>
              <a:t>else:</a:t>
            </a:r>
          </a:p>
          <a:p>
            <a:pPr marL="118872" indent="0">
              <a:buNone/>
            </a:pPr>
            <a:r>
              <a:rPr lang="en-US" sz="2400" b="1" dirty="0">
                <a:latin typeface="Calibri"/>
                <a:cs typeface="Calibri"/>
              </a:rPr>
              <a:t>    print("They got a 0 for not turning in their work.")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313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Review - 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an entry:</a:t>
            </a:r>
          </a:p>
          <a:p>
            <a:pPr marL="118872" indent="0">
              <a:buNone/>
            </a:pPr>
            <a:r>
              <a:rPr lang="en-US" dirty="0"/>
              <a:t>	</a:t>
            </a: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grades["Jim"] = 97</a:t>
            </a:r>
          </a:p>
          <a:p>
            <a:pPr marL="118872" indent="0"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dirty="0"/>
              <a:t>Changing the value of an entry:</a:t>
            </a:r>
          </a:p>
          <a:p>
            <a:pPr marL="118872" indent="0">
              <a:buNone/>
            </a:pPr>
            <a:r>
              <a:rPr lang="en-US" dirty="0"/>
              <a:t>	</a:t>
            </a: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grades["Pat"] = 88</a:t>
            </a:r>
          </a:p>
          <a:p>
            <a:pPr marL="118872" indent="0"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dirty="0"/>
              <a:t>Deleting an entry:</a:t>
            </a:r>
          </a:p>
          <a:p>
            <a:pPr marL="118872" indent="0">
              <a:buNone/>
            </a:pPr>
            <a:r>
              <a:rPr lang="en-US" dirty="0"/>
              <a:t>	</a:t>
            </a: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del grades["Sam"]</a:t>
            </a:r>
          </a:p>
        </p:txBody>
      </p:sp>
    </p:spTree>
    <p:extLst>
      <p:ext uri="{BB962C8B-B14F-4D97-AF65-F5344CB8AC3E}">
        <p14:creationId xmlns:p14="http://schemas.microsoft.com/office/powerpoint/2010/main" val="255762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- .get()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.get() </a:t>
            </a:r>
            <a:r>
              <a:rPr lang="en-US" dirty="0"/>
              <a:t>method allows us to return the value at an index, or an alternate message if that index doesn’t exist. </a:t>
            </a:r>
            <a:r>
              <a:rPr lang="en-US" i="1" dirty="0">
                <a:solidFill>
                  <a:srgbClr val="0070C0"/>
                </a:solidFill>
              </a:rPr>
              <a:t>Anyone without a grade got a 0, right?</a:t>
            </a:r>
          </a:p>
          <a:p>
            <a:pPr marL="118872" indent="0">
              <a:buNone/>
            </a:pPr>
            <a:endParaRPr lang="en-US" dirty="0"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person = "Sam"</a:t>
            </a:r>
          </a:p>
          <a:p>
            <a:pPr marL="118872" indent="0"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print(person, "got a",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cs typeface="Calibri"/>
              </a:rPr>
              <a:t>grades.</a:t>
            </a:r>
            <a:r>
              <a:rPr lang="en-US" sz="2800" b="1" dirty="0" err="1">
                <a:solidFill>
                  <a:srgbClr val="7030A0"/>
                </a:solidFill>
                <a:latin typeface="Calibri"/>
                <a:cs typeface="Calibri"/>
              </a:rPr>
              <a:t>get</a:t>
            </a: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(person, "0"))</a:t>
            </a:r>
          </a:p>
          <a:p>
            <a:pPr marL="118872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Calibri"/>
                <a:cs typeface="Calibri"/>
              </a:rPr>
              <a:t>&gt;&gt;&gt; "Sam got a 90"</a:t>
            </a:r>
          </a:p>
          <a:p>
            <a:pPr marL="118872" indent="0">
              <a:buNone/>
            </a:pPr>
            <a:endParaRPr lang="en-US" sz="2800" b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person = "Alan"</a:t>
            </a:r>
          </a:p>
          <a:p>
            <a:pPr marL="118872" indent="0"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print(person, "got a",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cs typeface="Calibri"/>
              </a:rPr>
              <a:t>grades.</a:t>
            </a:r>
            <a:r>
              <a:rPr lang="en-US" sz="2800" b="1" dirty="0" err="1">
                <a:solidFill>
                  <a:srgbClr val="7030A0"/>
                </a:solidFill>
                <a:latin typeface="Calibri"/>
                <a:cs typeface="Calibri"/>
              </a:rPr>
              <a:t>get</a:t>
            </a: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(person, "0"))</a:t>
            </a:r>
          </a:p>
          <a:p>
            <a:pPr marL="118872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Calibri"/>
                <a:cs typeface="Calibri"/>
              </a:rPr>
              <a:t>&gt;&gt;&gt; "Alan got a 0"</a:t>
            </a:r>
          </a:p>
          <a:p>
            <a:pPr marL="118872" indent="0"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 marL="118872" indent="0">
              <a:buNone/>
            </a:pPr>
            <a:r>
              <a:rPr lang="en-US" sz="2800" i="1" dirty="0">
                <a:solidFill>
                  <a:srgbClr val="7030A0"/>
                </a:solidFill>
                <a:sym typeface="Wingdings"/>
              </a:rPr>
              <a:t> </a:t>
            </a:r>
            <a:r>
              <a:rPr lang="en-US" sz="2800" i="1" dirty="0">
                <a:solidFill>
                  <a:srgbClr val="7030A0"/>
                </a:solidFill>
              </a:rPr>
              <a:t>We can assign the result of .get() to a variable </a:t>
            </a:r>
            <a:br>
              <a:rPr lang="en-US" sz="2800" i="1" dirty="0">
                <a:solidFill>
                  <a:srgbClr val="7030A0"/>
                </a:solidFill>
              </a:rPr>
            </a:br>
            <a:r>
              <a:rPr lang="en-US" sz="2800" i="1" dirty="0">
                <a:solidFill>
                  <a:srgbClr val="7030A0"/>
                </a:solidFill>
              </a:rPr>
              <a:t>     or use it directly!</a:t>
            </a:r>
          </a:p>
          <a:p>
            <a:pPr marL="11887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Review – Dictionary Methods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endParaRPr lang="en-US" sz="22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2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2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2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2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2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2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2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2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25" y="1523999"/>
            <a:ext cx="5795469" cy="27460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049" y="4325192"/>
            <a:ext cx="5801220" cy="243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93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Counties </a:t>
            </a:r>
            <a:r>
              <a:rPr lang="en-US" dirty="0" err="1"/>
              <a:t>pt</a:t>
            </a:r>
            <a:r>
              <a:rPr lang="en-US" dirty="0"/>
              <a:t> 1 (Group Work)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5330" y="1600200"/>
            <a:ext cx="8571470" cy="5086583"/>
          </a:xfrm>
        </p:spPr>
        <p:txBody>
          <a:bodyPr>
            <a:normAutofit/>
          </a:bodyPr>
          <a:lstStyle/>
          <a:p>
            <a:r>
              <a:rPr lang="en-US" sz="2800" dirty="0"/>
              <a:t>Download </a:t>
            </a:r>
            <a:r>
              <a:rPr lang="en-US" sz="2800" b="1" dirty="0">
                <a:solidFill>
                  <a:srgbClr val="002060"/>
                </a:solidFill>
              </a:rPr>
              <a:t>INCounties2015.txt</a:t>
            </a:r>
            <a:r>
              <a:rPr lang="en-US" sz="2800" dirty="0"/>
              <a:t> – this file contains statistical data about the population of Indiana’s counties in 2015.</a:t>
            </a:r>
          </a:p>
          <a:p>
            <a:r>
              <a:rPr lang="en-US" sz="2800" dirty="0"/>
              <a:t>Write a program that can load</a:t>
            </a:r>
            <a:br>
              <a:rPr lang="en-US" sz="2800" dirty="0"/>
            </a:br>
            <a:r>
              <a:rPr lang="en-US" sz="2800" dirty="0"/>
              <a:t>this data into a dictionary.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791" y="2722143"/>
            <a:ext cx="3086100" cy="4019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8" y="3962399"/>
            <a:ext cx="4623700" cy="283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28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Counties </a:t>
            </a:r>
            <a:r>
              <a:rPr lang="en-US" dirty="0" err="1"/>
              <a:t>pt</a:t>
            </a:r>
            <a:r>
              <a:rPr lang="en-US" dirty="0"/>
              <a:t> 1 (Solution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712827"/>
            <a:ext cx="65151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91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Counties </a:t>
            </a:r>
            <a:r>
              <a:rPr lang="en-US" dirty="0" err="1"/>
              <a:t>pt</a:t>
            </a:r>
            <a:r>
              <a:rPr lang="en-US" dirty="0"/>
              <a:t> 1 (Solution 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868187"/>
            <a:ext cx="65151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4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Nested Sequences?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i="1" dirty="0"/>
              <a:t>ASK: </a:t>
            </a:r>
          </a:p>
          <a:p>
            <a:r>
              <a:rPr lang="en-US" dirty="0"/>
              <a:t>Do I need to store multiple pieces of data?</a:t>
            </a:r>
          </a:p>
          <a:p>
            <a:r>
              <a:rPr lang="en-US" dirty="0"/>
              <a:t>Does each piece of data need multiple parts? </a:t>
            </a:r>
          </a:p>
          <a:p>
            <a:pPr lvl="1"/>
            <a:r>
              <a:rPr lang="en-US" sz="2600" dirty="0"/>
              <a:t>Would a table make sense to represent my data?</a:t>
            </a:r>
          </a:p>
          <a:p>
            <a:pPr marL="0" indent="0">
              <a:buNone/>
            </a:pPr>
            <a:endParaRPr lang="en-US" sz="3000" i="1" dirty="0"/>
          </a:p>
          <a:p>
            <a:pPr marL="0" indent="0">
              <a:buNone/>
            </a:pPr>
            <a:r>
              <a:rPr lang="en-US" sz="3000" i="1" dirty="0"/>
              <a:t>AIs / UIs share your opinions on this:</a:t>
            </a:r>
            <a:endParaRPr lang="en-US" sz="3000" dirty="0"/>
          </a:p>
          <a:p>
            <a:r>
              <a:rPr lang="en-US" sz="3000" dirty="0"/>
              <a:t>When is a good time to use a nested sequence?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87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Counties </a:t>
            </a:r>
            <a:r>
              <a:rPr lang="en-US" dirty="0" err="1"/>
              <a:t>pt</a:t>
            </a:r>
            <a:r>
              <a:rPr lang="en-US" dirty="0"/>
              <a:t> 2 (Group Work)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5330" y="1600200"/>
            <a:ext cx="8571470" cy="5086583"/>
          </a:xfrm>
        </p:spPr>
        <p:txBody>
          <a:bodyPr>
            <a:normAutofit/>
          </a:bodyPr>
          <a:lstStyle/>
          <a:p>
            <a:r>
              <a:rPr lang="en-US" sz="2800" dirty="0"/>
              <a:t>Now, use your dictionary to output this information: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91" y="2199889"/>
            <a:ext cx="85629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51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80951"/>
          </a:xfrm>
        </p:spPr>
        <p:txBody>
          <a:bodyPr>
            <a:normAutofit fontScale="90000"/>
          </a:bodyPr>
          <a:lstStyle/>
          <a:p>
            <a:r>
              <a:rPr lang="en-US" dirty="0"/>
              <a:t>IN Counties </a:t>
            </a:r>
            <a:r>
              <a:rPr lang="en-US" dirty="0" err="1"/>
              <a:t>pt</a:t>
            </a:r>
            <a:r>
              <a:rPr lang="en-US" dirty="0"/>
              <a:t> 2 (Solution)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12" y="1116742"/>
            <a:ext cx="5801376" cy="574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47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457200" y="28027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73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04746"/>
            <a:ext cx="9144000" cy="79663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07049"/>
            <a:ext cx="3609474" cy="1367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tx1"/>
                </a:solidFill>
                <a:latin typeface="Calibri"/>
                <a:cs typeface="Calibri"/>
              </a:rPr>
              <a:t> DINOSAURS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4811"/>
            <a:ext cx="3609474" cy="37126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As part of IU Geology, you take a trip to Montana. Your group discovers fossilized dinosaur nests! Can you help your team better organize and display their data?</a:t>
            </a:r>
          </a:p>
        </p:txBody>
      </p:sp>
    </p:spTree>
    <p:extLst>
      <p:ext uri="{BB962C8B-B14F-4D97-AF65-F5344CB8AC3E}">
        <p14:creationId xmlns:p14="http://schemas.microsoft.com/office/powerpoint/2010/main" val="634221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Nest the Sequence (Group 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With your group, put the following basic dinosaur data into a nested sequence:</a:t>
            </a:r>
          </a:p>
          <a:p>
            <a:pPr marL="118872" indent="0">
              <a:buNone/>
            </a:pPr>
            <a:br>
              <a:rPr lang="en-US" sz="2400" dirty="0">
                <a:solidFill>
                  <a:srgbClr val="0070C0"/>
                </a:solidFill>
              </a:rPr>
            </a:b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028731"/>
              </p:ext>
            </p:extLst>
          </p:nvPr>
        </p:nvGraphicFramePr>
        <p:xfrm>
          <a:off x="41865" y="3223020"/>
          <a:ext cx="9067800" cy="3307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0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6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5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65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7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Dinosaurs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Weight </a:t>
                      </a:r>
                      <a:br>
                        <a:rPr lang="en-US" dirty="0">
                          <a:solidFill>
                            <a:srgbClr val="FFFFFF"/>
                          </a:solidFill>
                        </a:rPr>
                      </a:br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in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</a:rPr>
                        <a:t>Lbs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Period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Row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Tyrannosaurus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carnivore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 Cretaceous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7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Row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Ankylosaurus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herbivore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 Cretaceous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5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Row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Stegosaurus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herbivore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 Jurassic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5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Row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Deinonychus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carnivore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Early Cretaceous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2991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 the Sequence (Solution)</a:t>
            </a:r>
          </a:p>
        </p:txBody>
      </p:sp>
      <p:pic>
        <p:nvPicPr>
          <p:cNvPr id="8" name="Picture 7" descr="Screen Shot 2016-09-18 at 1.41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300"/>
            <a:ext cx="9144000" cy="38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69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Review – Nested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If we know </a:t>
            </a:r>
            <a:r>
              <a:rPr lang="en-US" sz="2800" i="1" dirty="0"/>
              <a:t>exactly</a:t>
            </a:r>
            <a:r>
              <a:rPr lang="en-US" sz="2800" dirty="0"/>
              <a:t> how many pieces are in the inner sequence, we can do what’s called </a:t>
            </a:r>
            <a:r>
              <a:rPr lang="en-US" sz="2800" b="1" dirty="0"/>
              <a:t>unpacking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This assigns the pieces of the inner sequence to multiple variables at once! This can be better when using </a:t>
            </a: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entry[0]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dirty="0"/>
              <a:t>or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entry[1]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/>
              <a:t>is confusing.</a:t>
            </a:r>
            <a:endParaRPr lang="en-US" dirty="0"/>
          </a:p>
        </p:txBody>
      </p:sp>
      <p:pic>
        <p:nvPicPr>
          <p:cNvPr id="5" name="Picture 4" descr="Screen Shot 2016-09-18 at 1.44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430" y="2372650"/>
            <a:ext cx="7666468" cy="33775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86512" y="270215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Output: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alibri"/>
                <a:cs typeface="Calibri"/>
              </a:rPr>
              <a:t>&gt;&gt;&gt;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alibri"/>
                <a:cs typeface="Calibri"/>
              </a:rPr>
              <a:t>Max	200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alibri"/>
                <a:cs typeface="Calibri"/>
              </a:rPr>
              <a:t>Ava		180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alibri"/>
                <a:cs typeface="Calibri"/>
              </a:rPr>
              <a:t>Seth	215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alibri"/>
                <a:cs typeface="Calibri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905543768"/>
      </p:ext>
    </p:extLst>
  </p:cSld>
  <p:clrMapOvr>
    <a:masterClrMapping/>
  </p:clrMapOvr>
</p:sld>
</file>

<file path=ppt/theme/theme1.xml><?xml version="1.0" encoding="utf-8"?>
<a:theme xmlns:a="http://schemas.openxmlformats.org/drawingml/2006/main" name="Information-Infrastructure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Information-Infrastructure.potx</Template>
  <TotalTime>10698</TotalTime>
  <Words>1538</Words>
  <Application>Microsoft Macintosh PowerPoint</Application>
  <PresentationFormat>On-screen Show (4:3)</PresentationFormat>
  <Paragraphs>295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ＭＳ Ｐゴシック</vt:lpstr>
      <vt:lpstr>Arial</vt:lpstr>
      <vt:lpstr>Calibri</vt:lpstr>
      <vt:lpstr>Cambria</vt:lpstr>
      <vt:lpstr>Georgia</vt:lpstr>
      <vt:lpstr>Times New Roman</vt:lpstr>
      <vt:lpstr>Wingdings</vt:lpstr>
      <vt:lpstr>Information-Infrastructure</vt:lpstr>
      <vt:lpstr>I210 Information Infrastructure</vt:lpstr>
      <vt:lpstr>Today</vt:lpstr>
      <vt:lpstr>Quick Review – Nested Sequences</vt:lpstr>
      <vt:lpstr>Quick Review – Nested Sequences</vt:lpstr>
      <vt:lpstr>When to Use Nested Sequences?</vt:lpstr>
      <vt:lpstr>PowerPoint Presentation</vt:lpstr>
      <vt:lpstr>Nest the Sequence (Group Work)</vt:lpstr>
      <vt:lpstr>Nest the Sequence (Solution)</vt:lpstr>
      <vt:lpstr>Quick Review – Nested Sequences</vt:lpstr>
      <vt:lpstr>Review - Formatting Output</vt:lpstr>
      <vt:lpstr>Review - Formatting Output</vt:lpstr>
      <vt:lpstr>Unpack the Sequence (Group Work)</vt:lpstr>
      <vt:lpstr>Unpack the Sequence (Solution)</vt:lpstr>
      <vt:lpstr>PowerPoint Presentation</vt:lpstr>
      <vt:lpstr>Table Print 4</vt:lpstr>
      <vt:lpstr>Table Print 4  (Solution)</vt:lpstr>
      <vt:lpstr>PowerPoint Presentation</vt:lpstr>
      <vt:lpstr>I210 Information Infrastructure</vt:lpstr>
      <vt:lpstr>Topic</vt:lpstr>
      <vt:lpstr>Quick Review - Basic File Use</vt:lpstr>
      <vt:lpstr>Quick Review - Reading from Files</vt:lpstr>
      <vt:lpstr>Quick Review - Writing to a File</vt:lpstr>
      <vt:lpstr>Quick Review - Writing to a File</vt:lpstr>
      <vt:lpstr>Quick Review - Files</vt:lpstr>
      <vt:lpstr>Quick Review - While loops</vt:lpstr>
      <vt:lpstr>Quick Review - The break statement</vt:lpstr>
      <vt:lpstr>When to Use While Loops?</vt:lpstr>
      <vt:lpstr>Write a While (Group Work)</vt:lpstr>
      <vt:lpstr>Write a While (Solution)</vt:lpstr>
      <vt:lpstr>Blackjack (Group Work)</vt:lpstr>
      <vt:lpstr>Blackjack (Solution 1)</vt:lpstr>
      <vt:lpstr>Blackjack (Solution 2)</vt:lpstr>
      <vt:lpstr>Top 100 Movies</vt:lpstr>
      <vt:lpstr>Top 100 Movies (Solution 1)</vt:lpstr>
      <vt:lpstr>Top 100 Movies (Solution 2)</vt:lpstr>
      <vt:lpstr>PowerPoint Presentation</vt:lpstr>
      <vt:lpstr>I210 Information Infrastructure</vt:lpstr>
      <vt:lpstr>Topic</vt:lpstr>
      <vt:lpstr>Quick Review - Dictionaries</vt:lpstr>
      <vt:lpstr>When to Use a Dictionary?</vt:lpstr>
      <vt:lpstr>Dictionary Stack (Group Work)</vt:lpstr>
      <vt:lpstr>Dictionary Stack (Solution)</vt:lpstr>
      <vt:lpstr>Quick Review – Dictionaries and in</vt:lpstr>
      <vt:lpstr>Quick Review - Dictionaries</vt:lpstr>
      <vt:lpstr>Quick Review - .get()</vt:lpstr>
      <vt:lpstr>Quick Review – Dictionary Methods</vt:lpstr>
      <vt:lpstr>IN Counties pt 1 (Group Work)</vt:lpstr>
      <vt:lpstr>IN Counties pt 1 (Solution 1)</vt:lpstr>
      <vt:lpstr>IN Counties pt 1 (Solution 2)</vt:lpstr>
      <vt:lpstr>IN Counties pt 2 (Group Work)</vt:lpstr>
      <vt:lpstr>IN Counties pt 2 (Solution)</vt:lpstr>
      <vt:lpstr>PowerPoint Presentation</vt:lpstr>
    </vt:vector>
  </TitlesOfParts>
  <Company>Indiana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Lee</dc:creator>
  <cp:lastModifiedBy>Ravi, Sreeti</cp:lastModifiedBy>
  <cp:revision>26</cp:revision>
  <dcterms:created xsi:type="dcterms:W3CDTF">2015-12-29T00:29:41Z</dcterms:created>
  <dcterms:modified xsi:type="dcterms:W3CDTF">2018-10-17T17:44:36Z</dcterms:modified>
</cp:coreProperties>
</file>